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58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14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55063-6186-447C-812F-74E444C82B3B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A79DE-95E0-42FC-920E-BE7F04538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301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9A7B12-E920-469E-AE25-A244321252B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289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9A7B12-E920-469E-AE25-A244321252B2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474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23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78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47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17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24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87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085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872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62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38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86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77AA3-4A8D-4FF8-9A1B-63DE36BE79B4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89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67769" y="887136"/>
            <a:ext cx="5808464" cy="2106000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None/>
            </a:pP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第</a:t>
            </a: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19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回日本神経摂食嚥下・栄養学会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ct val="0"/>
              </a:spcBef>
              <a:buNone/>
            </a:pP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学術集会 福岡大会 </a:t>
            </a: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COI 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開示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ts val="1350"/>
              </a:spcBef>
            </a:pPr>
            <a:r>
              <a:rPr lang="zh-TW" altLang="en-US" sz="2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筆頭</a:t>
            </a:r>
            <a:r>
              <a:rPr lang="ja-JP" altLang="en-US" sz="2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演者</a:t>
            </a:r>
            <a:r>
              <a:rPr lang="zh-TW" altLang="en-US" sz="2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名</a:t>
            </a:r>
            <a:r>
              <a:rPr lang="ja-JP" altLang="en-US" sz="2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：〇〇〇〇</a:t>
            </a:r>
            <a:endParaRPr lang="en-US" altLang="ja-JP" sz="2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53" name="テキスト ボックス 8"/>
          <p:cNvSpPr txBox="1">
            <a:spLocks noChangeArrowheads="1"/>
          </p:cNvSpPr>
          <p:nvPr/>
        </p:nvSpPr>
        <p:spPr bwMode="auto">
          <a:xfrm>
            <a:off x="1916666" y="3408064"/>
            <a:ext cx="53106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游ゴシック "/>
                <a:ea typeface="+mn-ea"/>
              </a:rPr>
              <a:t>演題発表に関連し、開示すべき</a:t>
            </a:r>
            <a:r>
              <a:rPr lang="en-US" altLang="ja-JP" sz="2000" dirty="0">
                <a:latin typeface="游ゴシック "/>
                <a:ea typeface="+mn-ea"/>
              </a:rPr>
              <a:t>COI</a:t>
            </a:r>
            <a:r>
              <a:rPr lang="ja-JP" altLang="en-US" sz="2000" dirty="0">
                <a:latin typeface="游ゴシック "/>
                <a:ea typeface="+mn-ea"/>
              </a:rPr>
              <a:t>関係に</a:t>
            </a:r>
            <a:endParaRPr lang="en-US" altLang="ja-JP" sz="2000" dirty="0">
              <a:latin typeface="游ゴシック 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游ゴシック "/>
                <a:ea typeface="+mn-ea"/>
              </a:rPr>
              <a:t>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46432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テキスト ボックス 8"/>
          <p:cNvSpPr txBox="1">
            <a:spLocks noChangeArrowheads="1"/>
          </p:cNvSpPr>
          <p:nvPr/>
        </p:nvSpPr>
        <p:spPr bwMode="auto">
          <a:xfrm>
            <a:off x="1886546" y="3540799"/>
            <a:ext cx="537091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1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29259" y="2382905"/>
            <a:ext cx="6114933" cy="2613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6350">
              <a:spcAft>
                <a:spcPts val="900"/>
              </a:spcAft>
              <a:tabLst>
                <a:tab pos="3148013" algn="l"/>
              </a:tabLst>
            </a:pPr>
            <a:r>
              <a:rPr lang="ja-JP" altLang="en-US" sz="1500" dirty="0">
                <a:latin typeface="+mn-ea"/>
              </a:rPr>
              <a:t>演題発表に関して、開示すべき</a:t>
            </a:r>
            <a:r>
              <a:rPr lang="en-US" altLang="ja-JP" sz="1500" dirty="0">
                <a:latin typeface="+mn-ea"/>
              </a:rPr>
              <a:t>COI </a:t>
            </a:r>
            <a:r>
              <a:rPr lang="ja-JP" altLang="en-US" sz="1500" dirty="0">
                <a:latin typeface="+mn-ea"/>
              </a:rPr>
              <a:t>関係にある企業などとして</a:t>
            </a:r>
            <a:endParaRPr lang="en-US" altLang="ja-JP" sz="1500" dirty="0">
              <a:latin typeface="+mn-ea"/>
            </a:endParaRPr>
          </a:p>
          <a:p>
            <a:pPr marL="1009650" indent="-198438">
              <a:spcAft>
                <a:spcPts val="450"/>
              </a:spcAft>
              <a:buFont typeface="+mj-ea"/>
              <a:buAutoNum type="circleNumDbPlain"/>
              <a:tabLst>
                <a:tab pos="3148013" algn="l"/>
              </a:tabLst>
            </a:pPr>
            <a:r>
              <a:rPr lang="ja-JP" altLang="en-US" sz="1200" dirty="0">
                <a:latin typeface="+mn-ea"/>
              </a:rPr>
              <a:t>顧問：</a:t>
            </a:r>
            <a:r>
              <a:rPr lang="en-US" altLang="ja-JP" sz="1200" dirty="0">
                <a:latin typeface="+mn-ea"/>
              </a:rPr>
              <a:t>	</a:t>
            </a:r>
            <a:r>
              <a:rPr lang="ja-JP" altLang="en-US" sz="1200" dirty="0">
                <a:latin typeface="+mn-ea"/>
              </a:rPr>
              <a:t>なし</a:t>
            </a:r>
            <a:endParaRPr lang="en-US" altLang="ja-JP" sz="1200" dirty="0">
              <a:latin typeface="+mn-ea"/>
            </a:endParaRPr>
          </a:p>
          <a:p>
            <a:pPr marL="1009650" indent="-198438">
              <a:spcAft>
                <a:spcPts val="450"/>
              </a:spcAft>
              <a:buFont typeface="+mj-ea"/>
              <a:buAutoNum type="circleNumDbPlain"/>
              <a:tabLst>
                <a:tab pos="3148013" algn="l"/>
              </a:tabLst>
            </a:pPr>
            <a:r>
              <a:rPr lang="ja-JP" altLang="en-US" sz="1200" dirty="0">
                <a:latin typeface="+mn-ea"/>
              </a:rPr>
              <a:t>株保有・利益：</a:t>
            </a:r>
            <a:r>
              <a:rPr lang="en-US" altLang="ja-JP" sz="1200" dirty="0">
                <a:latin typeface="+mn-ea"/>
              </a:rPr>
              <a:t>	</a:t>
            </a:r>
            <a:r>
              <a:rPr lang="ja-JP" altLang="en-US" sz="1200" dirty="0">
                <a:latin typeface="+mn-ea"/>
              </a:rPr>
              <a:t>なし</a:t>
            </a:r>
            <a:endParaRPr lang="en-US" altLang="ja-JP" sz="1200" dirty="0">
              <a:latin typeface="+mn-ea"/>
            </a:endParaRPr>
          </a:p>
          <a:p>
            <a:pPr marL="1009650" indent="-198438">
              <a:spcAft>
                <a:spcPts val="450"/>
              </a:spcAft>
              <a:buFont typeface="+mj-ea"/>
              <a:buAutoNum type="circleNumDbPlain"/>
              <a:tabLst>
                <a:tab pos="3148013" algn="l"/>
              </a:tabLst>
            </a:pPr>
            <a:r>
              <a:rPr lang="ja-JP" altLang="en-US" sz="1200" dirty="0">
                <a:latin typeface="+mn-ea"/>
              </a:rPr>
              <a:t>特許使用料：</a:t>
            </a:r>
            <a:r>
              <a:rPr lang="en-US" altLang="ja-JP" sz="1200" dirty="0">
                <a:latin typeface="+mn-ea"/>
              </a:rPr>
              <a:t>	</a:t>
            </a:r>
            <a:r>
              <a:rPr lang="ja-JP" altLang="en-US" sz="1200" dirty="0">
                <a:latin typeface="+mn-ea"/>
              </a:rPr>
              <a:t>なし</a:t>
            </a:r>
            <a:endParaRPr lang="en-US" altLang="ja-JP" sz="1200" dirty="0">
              <a:latin typeface="+mn-ea"/>
            </a:endParaRPr>
          </a:p>
          <a:p>
            <a:pPr marL="1009650" indent="-198438">
              <a:spcAft>
                <a:spcPts val="450"/>
              </a:spcAft>
              <a:buFont typeface="+mj-ea"/>
              <a:buAutoNum type="circleNumDbPlain"/>
              <a:tabLst>
                <a:tab pos="3148013" algn="l"/>
              </a:tabLst>
            </a:pPr>
            <a:r>
              <a:rPr lang="ja-JP" altLang="en-US" sz="1200" dirty="0">
                <a:latin typeface="+mn-ea"/>
              </a:rPr>
              <a:t>講演料：</a:t>
            </a:r>
            <a:r>
              <a:rPr lang="en-US" altLang="ja-JP" sz="1200" dirty="0">
                <a:latin typeface="+mn-ea"/>
              </a:rPr>
              <a:t>	</a:t>
            </a:r>
            <a:r>
              <a:rPr lang="ja-JP" altLang="en-US" sz="1200" dirty="0">
                <a:latin typeface="+mn-ea"/>
              </a:rPr>
              <a:t>なし</a:t>
            </a:r>
            <a:endParaRPr lang="en-US" altLang="ja-JP" sz="1200" dirty="0">
              <a:latin typeface="+mn-ea"/>
            </a:endParaRPr>
          </a:p>
          <a:p>
            <a:pPr marL="1009650" indent="-198438">
              <a:spcAft>
                <a:spcPts val="450"/>
              </a:spcAft>
              <a:buFont typeface="+mj-ea"/>
              <a:buAutoNum type="circleNumDbPlain"/>
              <a:tabLst>
                <a:tab pos="3148013" algn="l"/>
              </a:tabLst>
            </a:pPr>
            <a:r>
              <a:rPr lang="ja-JP" altLang="en-US" sz="1200" dirty="0">
                <a:latin typeface="+mn-ea"/>
              </a:rPr>
              <a:t>原稿料：</a:t>
            </a:r>
            <a:r>
              <a:rPr lang="en-US" altLang="ja-JP" sz="1200" dirty="0">
                <a:latin typeface="+mn-ea"/>
              </a:rPr>
              <a:t>	</a:t>
            </a:r>
            <a:r>
              <a:rPr lang="ja-JP" altLang="en-US" sz="1200" dirty="0">
                <a:latin typeface="+mn-ea"/>
              </a:rPr>
              <a:t>なし</a:t>
            </a:r>
            <a:endParaRPr lang="en-US" altLang="ja-JP" sz="1200" dirty="0">
              <a:latin typeface="+mn-ea"/>
            </a:endParaRPr>
          </a:p>
          <a:p>
            <a:pPr marL="1009650" indent="-198438">
              <a:spcAft>
                <a:spcPts val="450"/>
              </a:spcAft>
              <a:buFont typeface="+mj-ea"/>
              <a:buAutoNum type="circleNumDbPlain"/>
              <a:tabLst>
                <a:tab pos="3148013" algn="l"/>
              </a:tabLst>
            </a:pPr>
            <a:r>
              <a:rPr lang="ja-JP" altLang="en-US" sz="1200" dirty="0">
                <a:latin typeface="+mn-ea"/>
              </a:rPr>
              <a:t>受託研究・共同研究費：</a:t>
            </a:r>
            <a:r>
              <a:rPr lang="en-US" altLang="ja-JP" sz="1200" dirty="0">
                <a:latin typeface="+mn-ea"/>
              </a:rPr>
              <a:t>	</a:t>
            </a:r>
            <a:r>
              <a:rPr lang="ja-JP" altLang="en-US" sz="1200" dirty="0">
                <a:latin typeface="+mn-ea"/>
              </a:rPr>
              <a:t>◯◯製薬</a:t>
            </a:r>
            <a:endParaRPr lang="en-US" altLang="ja-JP" sz="1200" dirty="0">
              <a:latin typeface="+mn-ea"/>
            </a:endParaRPr>
          </a:p>
          <a:p>
            <a:pPr marL="1009650" indent="-198438">
              <a:spcAft>
                <a:spcPts val="450"/>
              </a:spcAft>
              <a:buFont typeface="+mj-ea"/>
              <a:buAutoNum type="circleNumDbPlain"/>
              <a:tabLst>
                <a:tab pos="3148013" algn="l"/>
              </a:tabLst>
            </a:pPr>
            <a:r>
              <a:rPr lang="ja-JP" altLang="en-US" sz="1200" dirty="0">
                <a:latin typeface="+mn-ea"/>
              </a:rPr>
              <a:t>奨学寄付金：</a:t>
            </a:r>
            <a:r>
              <a:rPr lang="en-US" altLang="ja-JP" sz="1200" dirty="0">
                <a:latin typeface="+mn-ea"/>
              </a:rPr>
              <a:t>	</a:t>
            </a:r>
            <a:r>
              <a:rPr lang="ja-JP" altLang="en-US" sz="1200" dirty="0">
                <a:latin typeface="+mn-ea"/>
              </a:rPr>
              <a:t>◯◯製薬</a:t>
            </a:r>
            <a:endParaRPr lang="en-US" altLang="ja-JP" sz="1200" dirty="0">
              <a:latin typeface="+mn-ea"/>
            </a:endParaRPr>
          </a:p>
          <a:p>
            <a:pPr marL="1009650" indent="-198438">
              <a:spcAft>
                <a:spcPts val="450"/>
              </a:spcAft>
              <a:buFont typeface="+mj-ea"/>
              <a:buAutoNum type="circleNumDbPlain"/>
              <a:tabLst>
                <a:tab pos="3148013" algn="l"/>
              </a:tabLst>
            </a:pPr>
            <a:r>
              <a:rPr lang="ja-JP" altLang="en-US" sz="1200" dirty="0">
                <a:latin typeface="+mn-ea"/>
              </a:rPr>
              <a:t>寄付講座所属：</a:t>
            </a:r>
            <a:r>
              <a:rPr lang="en-US" altLang="ja-JP" sz="1200" dirty="0">
                <a:latin typeface="+mn-ea"/>
              </a:rPr>
              <a:t>	</a:t>
            </a:r>
            <a:r>
              <a:rPr lang="ja-JP" altLang="en-US" sz="1200" dirty="0">
                <a:latin typeface="+mn-ea"/>
              </a:rPr>
              <a:t>あり（〇〇製薬）</a:t>
            </a:r>
            <a:endParaRPr lang="en-US" altLang="ja-JP" sz="1200" dirty="0">
              <a:latin typeface="+mn-ea"/>
            </a:endParaRPr>
          </a:p>
          <a:p>
            <a:pPr marL="1009650" indent="-198438">
              <a:spcAft>
                <a:spcPts val="450"/>
              </a:spcAft>
              <a:buFont typeface="+mj-ea"/>
              <a:buAutoNum type="circleNumDbPlain"/>
              <a:tabLst>
                <a:tab pos="3148013" algn="l"/>
              </a:tabLst>
            </a:pPr>
            <a:r>
              <a:rPr lang="ja-JP" altLang="en-US" sz="1200" dirty="0">
                <a:latin typeface="+mn-ea"/>
              </a:rPr>
              <a:t>贈答品などの報酬：</a:t>
            </a:r>
            <a:r>
              <a:rPr lang="en-US" altLang="ja-JP" sz="1200" dirty="0">
                <a:latin typeface="+mn-ea"/>
              </a:rPr>
              <a:t>	</a:t>
            </a:r>
            <a:r>
              <a:rPr lang="ja-JP" altLang="en-US" sz="1200" dirty="0">
                <a:latin typeface="+mn-ea"/>
              </a:rPr>
              <a:t>なし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7E17E04-4F3E-9BD6-C2D4-A32FC9C3CE0E}"/>
              </a:ext>
            </a:extLst>
          </p:cNvPr>
          <p:cNvSpPr/>
          <p:nvPr/>
        </p:nvSpPr>
        <p:spPr>
          <a:xfrm>
            <a:off x="1667768" y="404408"/>
            <a:ext cx="5808464" cy="1565590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None/>
            </a:pP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第</a:t>
            </a: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19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回日本神経摂食嚥下・栄養学会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ct val="0"/>
              </a:spcBef>
              <a:buNone/>
            </a:pP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学術集会 福岡大会 </a:t>
            </a: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COI 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開示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ts val="1350"/>
              </a:spcBef>
            </a:pPr>
            <a:r>
              <a:rPr lang="zh-TW" altLang="en-US" sz="2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筆頭</a:t>
            </a:r>
            <a:r>
              <a:rPr lang="ja-JP" altLang="en-US" sz="2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演者</a:t>
            </a:r>
            <a:r>
              <a:rPr lang="zh-TW" altLang="en-US" sz="2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名</a:t>
            </a:r>
            <a:r>
              <a:rPr lang="ja-JP" altLang="en-US" sz="2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：〇〇〇〇</a:t>
            </a:r>
            <a:endParaRPr lang="en-US" altLang="ja-JP" sz="2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6060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133</Words>
  <Application>Microsoft Office PowerPoint</Application>
  <PresentationFormat>画面に合わせる (16:9)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JSDNNM事務局</dc:creator>
  <cp:lastModifiedBy>菖蒲　真代</cp:lastModifiedBy>
  <cp:revision>10</cp:revision>
  <dcterms:created xsi:type="dcterms:W3CDTF">2020-03-18T06:49:26Z</dcterms:created>
  <dcterms:modified xsi:type="dcterms:W3CDTF">2023-03-03T02:35:49Z</dcterms:modified>
</cp:coreProperties>
</file>